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310" r:id="rId3"/>
    <p:sldId id="327" r:id="rId4"/>
    <p:sldId id="312" r:id="rId5"/>
    <p:sldId id="328" r:id="rId6"/>
    <p:sldId id="257" r:id="rId7"/>
    <p:sldId id="329" r:id="rId8"/>
    <p:sldId id="314" r:id="rId9"/>
    <p:sldId id="316" r:id="rId10"/>
    <p:sldId id="331" r:id="rId11"/>
    <p:sldId id="322" r:id="rId12"/>
    <p:sldId id="325" r:id="rId13"/>
    <p:sldId id="333" r:id="rId14"/>
    <p:sldId id="286" r:id="rId15"/>
    <p:sldId id="269" r:id="rId16"/>
    <p:sldId id="323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4EB124-F9DC-497C-9D4A-BC836533C70E}">
  <a:tblStyle styleId="{4C4EB124-F9DC-497C-9D4A-BC836533C7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70210" autoAdjust="0"/>
  </p:normalViewPr>
  <p:slideViewPr>
    <p:cSldViewPr>
      <p:cViewPr varScale="1">
        <p:scale>
          <a:sx n="103" d="100"/>
          <a:sy n="103" d="100"/>
        </p:scale>
        <p:origin x="200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2581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ad7e23cb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ad7e23cb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17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41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82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97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65b8c88666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65b8c88666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6b4c955e1f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6b4c955e1f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0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6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77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41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47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4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25750" y="860400"/>
            <a:ext cx="2498400" cy="2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25750" y="3659875"/>
            <a:ext cx="24984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4831" y="1782683"/>
            <a:ext cx="6795898" cy="3371479"/>
          </a:xfrm>
          <a:custGeom>
            <a:avLst/>
            <a:gdLst/>
            <a:ahLst/>
            <a:cxnLst/>
            <a:rect l="l" t="t" r="r" b="b"/>
            <a:pathLst>
              <a:path w="182796" h="90686" extrusionOk="0">
                <a:moveTo>
                  <a:pt x="42095" y="260"/>
                </a:moveTo>
                <a:cubicBezTo>
                  <a:pt x="32418" y="893"/>
                  <a:pt x="23619" y="6668"/>
                  <a:pt x="17167" y="14056"/>
                </a:cubicBezTo>
                <a:cubicBezTo>
                  <a:pt x="14287" y="17340"/>
                  <a:pt x="11810" y="20954"/>
                  <a:pt x="9563" y="24699"/>
                </a:cubicBezTo>
                <a:cubicBezTo>
                  <a:pt x="4782" y="32677"/>
                  <a:pt x="1469" y="39878"/>
                  <a:pt x="649" y="49224"/>
                </a:cubicBezTo>
                <a:cubicBezTo>
                  <a:pt x="1" y="56857"/>
                  <a:pt x="821" y="64561"/>
                  <a:pt x="3068" y="71892"/>
                </a:cubicBezTo>
                <a:cubicBezTo>
                  <a:pt x="4695" y="77249"/>
                  <a:pt x="6985" y="82376"/>
                  <a:pt x="9894" y="87157"/>
                </a:cubicBezTo>
                <a:cubicBezTo>
                  <a:pt x="10125" y="87517"/>
                  <a:pt x="10974" y="89159"/>
                  <a:pt x="11853" y="90541"/>
                </a:cubicBezTo>
                <a:cubicBezTo>
                  <a:pt x="11954" y="90685"/>
                  <a:pt x="170022" y="90426"/>
                  <a:pt x="170022" y="90426"/>
                </a:cubicBezTo>
                <a:cubicBezTo>
                  <a:pt x="178562" y="73087"/>
                  <a:pt x="182796" y="57346"/>
                  <a:pt x="181442" y="44313"/>
                </a:cubicBezTo>
                <a:cubicBezTo>
                  <a:pt x="179973" y="30243"/>
                  <a:pt x="177727" y="16980"/>
                  <a:pt x="159048" y="8483"/>
                </a:cubicBezTo>
                <a:cubicBezTo>
                  <a:pt x="140370" y="1"/>
                  <a:pt x="120438" y="14661"/>
                  <a:pt x="102019" y="14920"/>
                </a:cubicBezTo>
                <a:cubicBezTo>
                  <a:pt x="95294" y="15007"/>
                  <a:pt x="89173" y="12443"/>
                  <a:pt x="82851" y="10514"/>
                </a:cubicBezTo>
                <a:cubicBezTo>
                  <a:pt x="76039" y="8440"/>
                  <a:pt x="69213" y="6294"/>
                  <a:pt x="62416" y="4105"/>
                </a:cubicBezTo>
                <a:cubicBezTo>
                  <a:pt x="56410" y="2161"/>
                  <a:pt x="50247" y="202"/>
                  <a:pt x="43982" y="202"/>
                </a:cubicBezTo>
                <a:cubicBezTo>
                  <a:pt x="43348" y="202"/>
                  <a:pt x="42729" y="231"/>
                  <a:pt x="42095" y="274"/>
                </a:cubicBezTo>
              </a:path>
            </a:pathLst>
          </a:custGeom>
          <a:gradFill>
            <a:gsLst>
              <a:gs pos="0">
                <a:srgbClr val="B5D5FF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1447" y="2804246"/>
            <a:ext cx="5150645" cy="2346160"/>
          </a:xfrm>
          <a:custGeom>
            <a:avLst/>
            <a:gdLst/>
            <a:ahLst/>
            <a:cxnLst/>
            <a:rect l="l" t="t" r="r" b="b"/>
            <a:pathLst>
              <a:path w="138542" h="63107" extrusionOk="0">
                <a:moveTo>
                  <a:pt x="37084" y="1498"/>
                </a:moveTo>
                <a:cubicBezTo>
                  <a:pt x="30834" y="4018"/>
                  <a:pt x="25966" y="9116"/>
                  <a:pt x="22193" y="14704"/>
                </a:cubicBezTo>
                <a:cubicBezTo>
                  <a:pt x="18406" y="20277"/>
                  <a:pt x="15554" y="26427"/>
                  <a:pt x="12055" y="32173"/>
                </a:cubicBezTo>
                <a:cubicBezTo>
                  <a:pt x="8123" y="38653"/>
                  <a:pt x="7331" y="42153"/>
                  <a:pt x="1916" y="47452"/>
                </a:cubicBezTo>
                <a:cubicBezTo>
                  <a:pt x="1" y="49325"/>
                  <a:pt x="103892" y="63020"/>
                  <a:pt x="103892" y="63020"/>
                </a:cubicBezTo>
                <a:lnTo>
                  <a:pt x="129540" y="63107"/>
                </a:lnTo>
                <a:lnTo>
                  <a:pt x="138541" y="63107"/>
                </a:lnTo>
                <a:lnTo>
                  <a:pt x="138541" y="42225"/>
                </a:lnTo>
                <a:cubicBezTo>
                  <a:pt x="136885" y="41591"/>
                  <a:pt x="134955" y="41116"/>
                  <a:pt x="133040" y="41289"/>
                </a:cubicBezTo>
                <a:cubicBezTo>
                  <a:pt x="132262" y="41361"/>
                  <a:pt x="131484" y="41490"/>
                  <a:pt x="130721" y="41692"/>
                </a:cubicBezTo>
                <a:cubicBezTo>
                  <a:pt x="125119" y="43190"/>
                  <a:pt x="119013" y="42426"/>
                  <a:pt x="114333" y="38812"/>
                </a:cubicBezTo>
                <a:cubicBezTo>
                  <a:pt x="109364" y="34981"/>
                  <a:pt x="106513" y="28644"/>
                  <a:pt x="100997" y="25620"/>
                </a:cubicBezTo>
                <a:cubicBezTo>
                  <a:pt x="96259" y="23013"/>
                  <a:pt x="90599" y="23373"/>
                  <a:pt x="84997" y="23734"/>
                </a:cubicBezTo>
                <a:cubicBezTo>
                  <a:pt x="78805" y="24137"/>
                  <a:pt x="72684" y="24540"/>
                  <a:pt x="67917" y="20968"/>
                </a:cubicBezTo>
                <a:cubicBezTo>
                  <a:pt x="62373" y="16821"/>
                  <a:pt x="61091" y="8843"/>
                  <a:pt x="56036" y="4119"/>
                </a:cubicBezTo>
                <a:cubicBezTo>
                  <a:pt x="53012" y="1296"/>
                  <a:pt x="48922" y="0"/>
                  <a:pt x="44760" y="0"/>
                </a:cubicBezTo>
                <a:cubicBezTo>
                  <a:pt x="42125" y="0"/>
                  <a:pt x="39518" y="504"/>
                  <a:pt x="37084" y="1484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568224" y="3606277"/>
            <a:ext cx="4655367" cy="1546287"/>
          </a:xfrm>
          <a:custGeom>
            <a:avLst/>
            <a:gdLst/>
            <a:ahLst/>
            <a:cxnLst/>
            <a:rect l="l" t="t" r="r" b="b"/>
            <a:pathLst>
              <a:path w="125220" h="41592" extrusionOk="0">
                <a:moveTo>
                  <a:pt x="44111" y="3658"/>
                </a:moveTo>
                <a:cubicBezTo>
                  <a:pt x="40165" y="6654"/>
                  <a:pt x="37184" y="10758"/>
                  <a:pt x="33670" y="14286"/>
                </a:cubicBezTo>
                <a:cubicBezTo>
                  <a:pt x="30156" y="17815"/>
                  <a:pt x="25750" y="20897"/>
                  <a:pt x="20810" y="20954"/>
                </a:cubicBezTo>
                <a:cubicBezTo>
                  <a:pt x="17973" y="20997"/>
                  <a:pt x="15222" y="20018"/>
                  <a:pt x="12486" y="19039"/>
                </a:cubicBezTo>
                <a:cubicBezTo>
                  <a:pt x="9375" y="17915"/>
                  <a:pt x="6265" y="16807"/>
                  <a:pt x="3024" y="17195"/>
                </a:cubicBezTo>
                <a:cubicBezTo>
                  <a:pt x="1987" y="17325"/>
                  <a:pt x="965" y="17599"/>
                  <a:pt x="0" y="18016"/>
                </a:cubicBezTo>
                <a:cubicBezTo>
                  <a:pt x="346" y="19644"/>
                  <a:pt x="778" y="21257"/>
                  <a:pt x="1253" y="22855"/>
                </a:cubicBezTo>
                <a:cubicBezTo>
                  <a:pt x="2880" y="28212"/>
                  <a:pt x="5170" y="33339"/>
                  <a:pt x="8079" y="38106"/>
                </a:cubicBezTo>
                <a:cubicBezTo>
                  <a:pt x="8310" y="38481"/>
                  <a:pt x="9174" y="40137"/>
                  <a:pt x="10052" y="41519"/>
                </a:cubicBezTo>
                <a:cubicBezTo>
                  <a:pt x="10124" y="41591"/>
                  <a:pt x="125162" y="41418"/>
                  <a:pt x="125219" y="41505"/>
                </a:cubicBezTo>
                <a:cubicBezTo>
                  <a:pt x="124859" y="41217"/>
                  <a:pt x="124557" y="40886"/>
                  <a:pt x="124297" y="40511"/>
                </a:cubicBezTo>
                <a:cubicBezTo>
                  <a:pt x="122526" y="38106"/>
                  <a:pt x="119099" y="37818"/>
                  <a:pt x="116161" y="38120"/>
                </a:cubicBezTo>
                <a:cubicBezTo>
                  <a:pt x="113223" y="38437"/>
                  <a:pt x="110127" y="39114"/>
                  <a:pt x="107419" y="37919"/>
                </a:cubicBezTo>
                <a:cubicBezTo>
                  <a:pt x="102134" y="35571"/>
                  <a:pt x="101558" y="27766"/>
                  <a:pt x="96921" y="24281"/>
                </a:cubicBezTo>
                <a:cubicBezTo>
                  <a:pt x="93695" y="21847"/>
                  <a:pt x="89605" y="22164"/>
                  <a:pt x="85457" y="22481"/>
                </a:cubicBezTo>
                <a:cubicBezTo>
                  <a:pt x="81943" y="22740"/>
                  <a:pt x="78386" y="23014"/>
                  <a:pt x="75276" y="21602"/>
                </a:cubicBezTo>
                <a:cubicBezTo>
                  <a:pt x="66952" y="17843"/>
                  <a:pt x="66347" y="4450"/>
                  <a:pt x="57965" y="836"/>
                </a:cubicBezTo>
                <a:cubicBezTo>
                  <a:pt x="56655" y="274"/>
                  <a:pt x="55258" y="0"/>
                  <a:pt x="53846" y="15"/>
                </a:cubicBezTo>
                <a:cubicBezTo>
                  <a:pt x="50419" y="15"/>
                  <a:pt x="46919" y="1527"/>
                  <a:pt x="44111" y="3658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-518832" y="2571746"/>
            <a:ext cx="1301062" cy="1333212"/>
          </a:xfrm>
          <a:custGeom>
            <a:avLst/>
            <a:gdLst/>
            <a:ahLst/>
            <a:cxnLst/>
            <a:rect l="l" t="t" r="r" b="b"/>
            <a:pathLst>
              <a:path w="15194" h="15569" extrusionOk="0">
                <a:moveTo>
                  <a:pt x="13955" y="5502"/>
                </a:moveTo>
                <a:cubicBezTo>
                  <a:pt x="12343" y="2204"/>
                  <a:pt x="7936" y="0"/>
                  <a:pt x="4436" y="3687"/>
                </a:cubicBezTo>
                <a:cubicBezTo>
                  <a:pt x="1" y="8367"/>
                  <a:pt x="5416" y="15568"/>
                  <a:pt x="11176" y="12875"/>
                </a:cubicBezTo>
                <a:cubicBezTo>
                  <a:pt x="14805" y="11190"/>
                  <a:pt x="15194" y="8022"/>
                  <a:pt x="13955" y="5502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4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/>
          <p:nvPr/>
        </p:nvSpPr>
        <p:spPr>
          <a:xfrm>
            <a:off x="1192350" y="625625"/>
            <a:ext cx="6595754" cy="3833136"/>
          </a:xfrm>
          <a:custGeom>
            <a:avLst/>
            <a:gdLst/>
            <a:ahLst/>
            <a:cxnLst/>
            <a:rect l="l" t="t" r="r" b="b"/>
            <a:pathLst>
              <a:path w="305359" h="177460" extrusionOk="0">
                <a:moveTo>
                  <a:pt x="262195" y="0"/>
                </a:moveTo>
                <a:cubicBezTo>
                  <a:pt x="258473" y="0"/>
                  <a:pt x="254363" y="1311"/>
                  <a:pt x="249880" y="4529"/>
                </a:cubicBezTo>
                <a:cubicBezTo>
                  <a:pt x="244029" y="8719"/>
                  <a:pt x="237832" y="12908"/>
                  <a:pt x="231758" y="16875"/>
                </a:cubicBezTo>
                <a:cubicBezTo>
                  <a:pt x="229627" y="18263"/>
                  <a:pt x="227296" y="19329"/>
                  <a:pt x="224867" y="20023"/>
                </a:cubicBezTo>
                <a:lnTo>
                  <a:pt x="209844" y="24287"/>
                </a:lnTo>
                <a:cubicBezTo>
                  <a:pt x="206944" y="25108"/>
                  <a:pt x="203988" y="25508"/>
                  <a:pt x="201050" y="25508"/>
                </a:cubicBezTo>
                <a:cubicBezTo>
                  <a:pt x="193795" y="25508"/>
                  <a:pt x="186653" y="23071"/>
                  <a:pt x="180741" y="18536"/>
                </a:cubicBezTo>
                <a:cubicBezTo>
                  <a:pt x="168844" y="9391"/>
                  <a:pt x="152459" y="6436"/>
                  <a:pt x="136250" y="6436"/>
                </a:cubicBezTo>
                <a:cubicBezTo>
                  <a:pt x="106628" y="6436"/>
                  <a:pt x="77592" y="16305"/>
                  <a:pt x="77592" y="16305"/>
                </a:cubicBezTo>
                <a:cubicBezTo>
                  <a:pt x="77592" y="16305"/>
                  <a:pt x="54661" y="12264"/>
                  <a:pt x="48786" y="10727"/>
                </a:cubicBezTo>
                <a:cubicBezTo>
                  <a:pt x="47704" y="10441"/>
                  <a:pt x="46204" y="10268"/>
                  <a:pt x="44426" y="10268"/>
                </a:cubicBezTo>
                <a:cubicBezTo>
                  <a:pt x="35570" y="10268"/>
                  <a:pt x="19808" y="14559"/>
                  <a:pt x="14378" y="30559"/>
                </a:cubicBezTo>
                <a:cubicBezTo>
                  <a:pt x="9048" y="46325"/>
                  <a:pt x="23352" y="62314"/>
                  <a:pt x="28632" y="67520"/>
                </a:cubicBezTo>
                <a:cubicBezTo>
                  <a:pt x="32202" y="71015"/>
                  <a:pt x="34929" y="75279"/>
                  <a:pt x="36590" y="79964"/>
                </a:cubicBezTo>
                <a:cubicBezTo>
                  <a:pt x="39788" y="89062"/>
                  <a:pt x="39961" y="102622"/>
                  <a:pt x="22435" y="115463"/>
                </a:cubicBezTo>
                <a:cubicBezTo>
                  <a:pt x="0" y="131873"/>
                  <a:pt x="12445" y="154159"/>
                  <a:pt x="20179" y="164422"/>
                </a:cubicBezTo>
                <a:cubicBezTo>
                  <a:pt x="23327" y="168587"/>
                  <a:pt x="27665" y="171710"/>
                  <a:pt x="32599" y="173421"/>
                </a:cubicBezTo>
                <a:cubicBezTo>
                  <a:pt x="37677" y="175147"/>
                  <a:pt x="45157" y="176879"/>
                  <a:pt x="54741" y="176879"/>
                </a:cubicBezTo>
                <a:cubicBezTo>
                  <a:pt x="64291" y="176879"/>
                  <a:pt x="75930" y="175159"/>
                  <a:pt x="89367" y="170000"/>
                </a:cubicBezTo>
                <a:cubicBezTo>
                  <a:pt x="100815" y="165592"/>
                  <a:pt x="118494" y="164014"/>
                  <a:pt x="137937" y="164014"/>
                </a:cubicBezTo>
                <a:cubicBezTo>
                  <a:pt x="173056" y="164014"/>
                  <a:pt x="213934" y="169162"/>
                  <a:pt x="234262" y="172082"/>
                </a:cubicBezTo>
                <a:cubicBezTo>
                  <a:pt x="240360" y="172975"/>
                  <a:pt x="246384" y="174388"/>
                  <a:pt x="252235" y="176296"/>
                </a:cubicBezTo>
                <a:cubicBezTo>
                  <a:pt x="254243" y="176934"/>
                  <a:pt x="256700" y="177459"/>
                  <a:pt x="259356" y="177459"/>
                </a:cubicBezTo>
                <a:cubicBezTo>
                  <a:pt x="267850" y="177459"/>
                  <a:pt x="278382" y="172090"/>
                  <a:pt x="282800" y="147863"/>
                </a:cubicBezTo>
                <a:cubicBezTo>
                  <a:pt x="283222" y="145607"/>
                  <a:pt x="283346" y="143301"/>
                  <a:pt x="283172" y="140996"/>
                </a:cubicBezTo>
                <a:cubicBezTo>
                  <a:pt x="282577" y="133336"/>
                  <a:pt x="280148" y="114917"/>
                  <a:pt x="270232" y="102076"/>
                </a:cubicBezTo>
                <a:cubicBezTo>
                  <a:pt x="268001" y="99250"/>
                  <a:pt x="267034" y="95656"/>
                  <a:pt x="267579" y="92111"/>
                </a:cubicBezTo>
                <a:cubicBezTo>
                  <a:pt x="268398" y="87128"/>
                  <a:pt x="271992" y="80485"/>
                  <a:pt x="283346" y="74238"/>
                </a:cubicBezTo>
                <a:cubicBezTo>
                  <a:pt x="305359" y="62165"/>
                  <a:pt x="287386" y="25278"/>
                  <a:pt x="287386" y="25278"/>
                </a:cubicBezTo>
                <a:cubicBezTo>
                  <a:pt x="287386" y="25278"/>
                  <a:pt x="278538" y="0"/>
                  <a:pt x="262195" y="0"/>
                </a:cubicBezTo>
                <a:close/>
              </a:path>
            </a:pathLst>
          </a:custGeom>
          <a:gradFill>
            <a:gsLst>
              <a:gs pos="0">
                <a:srgbClr val="B5D5FF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3192200" y="1520775"/>
            <a:ext cx="2649300" cy="8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subTitle" idx="1"/>
          </p:nvPr>
        </p:nvSpPr>
        <p:spPr>
          <a:xfrm>
            <a:off x="3192200" y="2324925"/>
            <a:ext cx="2649300" cy="20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CUSTOM_1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/>
          <p:nvPr/>
        </p:nvSpPr>
        <p:spPr>
          <a:xfrm>
            <a:off x="412" y="2825979"/>
            <a:ext cx="9143682" cy="2327673"/>
          </a:xfrm>
          <a:custGeom>
            <a:avLst/>
            <a:gdLst/>
            <a:ahLst/>
            <a:cxnLst/>
            <a:rect l="l" t="t" r="r" b="b"/>
            <a:pathLst>
              <a:path w="285517" h="72683" extrusionOk="0">
                <a:moveTo>
                  <a:pt x="0" y="1"/>
                </a:moveTo>
                <a:lnTo>
                  <a:pt x="285516" y="1"/>
                </a:lnTo>
                <a:lnTo>
                  <a:pt x="285516" y="72683"/>
                </a:lnTo>
                <a:lnTo>
                  <a:pt x="0" y="72683"/>
                </a:lnTo>
                <a:close/>
              </a:path>
            </a:pathLst>
          </a:custGeom>
          <a:gradFill>
            <a:gsLst>
              <a:gs pos="0">
                <a:srgbClr val="B5D5FF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subTitle" idx="1"/>
          </p:nvPr>
        </p:nvSpPr>
        <p:spPr>
          <a:xfrm>
            <a:off x="3688950" y="2958650"/>
            <a:ext cx="1766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subTitle" idx="2"/>
          </p:nvPr>
        </p:nvSpPr>
        <p:spPr>
          <a:xfrm>
            <a:off x="3688950" y="3318725"/>
            <a:ext cx="1766100" cy="7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subTitle" idx="3"/>
          </p:nvPr>
        </p:nvSpPr>
        <p:spPr>
          <a:xfrm>
            <a:off x="6316048" y="2958650"/>
            <a:ext cx="1766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subTitle" idx="4"/>
          </p:nvPr>
        </p:nvSpPr>
        <p:spPr>
          <a:xfrm>
            <a:off x="6316038" y="3318725"/>
            <a:ext cx="1766100" cy="7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subTitle" idx="5"/>
          </p:nvPr>
        </p:nvSpPr>
        <p:spPr>
          <a:xfrm>
            <a:off x="1061850" y="2958525"/>
            <a:ext cx="1766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subTitle" idx="6"/>
          </p:nvPr>
        </p:nvSpPr>
        <p:spPr>
          <a:xfrm>
            <a:off x="1061850" y="3318725"/>
            <a:ext cx="1766100" cy="7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0400" y="2532925"/>
            <a:ext cx="5076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2030550" y="1534348"/>
            <a:ext cx="50760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0250" y="3317569"/>
            <a:ext cx="50760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-115" y="-76"/>
            <a:ext cx="4572115" cy="2501947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B5D5FF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189688" y="3289527"/>
            <a:ext cx="3954231" cy="1859196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B5D5FF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860400"/>
            <a:ext cx="5874600" cy="37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5639026" y="2487075"/>
            <a:ext cx="3508522" cy="2660742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95456" y="17"/>
                </a:moveTo>
                <a:cubicBezTo>
                  <a:pt x="88205" y="318"/>
                  <a:pt x="75924" y="5414"/>
                  <a:pt x="69274" y="34169"/>
                </a:cubicBezTo>
                <a:cubicBezTo>
                  <a:pt x="61588" y="67336"/>
                  <a:pt x="39482" y="71780"/>
                  <a:pt x="30176" y="72148"/>
                </a:cubicBezTo>
                <a:cubicBezTo>
                  <a:pt x="24729" y="72365"/>
                  <a:pt x="19365" y="73551"/>
                  <a:pt x="14486" y="75857"/>
                </a:cubicBezTo>
                <a:cubicBezTo>
                  <a:pt x="8070" y="78864"/>
                  <a:pt x="1136" y="83961"/>
                  <a:pt x="0" y="92114"/>
                </a:cubicBezTo>
                <a:lnTo>
                  <a:pt x="95439" y="92114"/>
                </a:lnTo>
                <a:cubicBezTo>
                  <a:pt x="95439" y="92114"/>
                  <a:pt x="95439" y="0"/>
                  <a:pt x="95456" y="17"/>
                </a:cubicBezTo>
                <a:close/>
              </a:path>
            </a:pathLst>
          </a:custGeom>
          <a:gradFill>
            <a:gsLst>
              <a:gs pos="0">
                <a:srgbClr val="B5D5FF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gradFill>
            <a:gsLst>
              <a:gs pos="0">
                <a:srgbClr val="B5D5FF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720000" y="39957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2505825"/>
            <a:ext cx="5927168" cy="276470"/>
          </a:xfrm>
          <a:custGeom>
            <a:avLst/>
            <a:gdLst/>
            <a:ahLst/>
            <a:cxnLst/>
            <a:rect l="l" t="t" r="r" b="b"/>
            <a:pathLst>
              <a:path w="168757" h="19216" extrusionOk="0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B5D5FF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920925" y="908575"/>
            <a:ext cx="5006400" cy="20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920925" y="2937600"/>
            <a:ext cx="5006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 flipH="1">
            <a:off x="5997499" y="2188625"/>
            <a:ext cx="3146501" cy="2952286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0" y="17"/>
                </a:moveTo>
                <a:cubicBezTo>
                  <a:pt x="7235" y="317"/>
                  <a:pt x="19533" y="5414"/>
                  <a:pt x="26183" y="34169"/>
                </a:cubicBezTo>
                <a:cubicBezTo>
                  <a:pt x="33869" y="67319"/>
                  <a:pt x="55974" y="71780"/>
                  <a:pt x="65281" y="72147"/>
                </a:cubicBezTo>
                <a:cubicBezTo>
                  <a:pt x="70728" y="72365"/>
                  <a:pt x="76091" y="73551"/>
                  <a:pt x="80953" y="75840"/>
                </a:cubicBezTo>
                <a:cubicBezTo>
                  <a:pt x="87369" y="78864"/>
                  <a:pt x="94303" y="83960"/>
                  <a:pt x="95456" y="92114"/>
                </a:cubicBezTo>
                <a:lnTo>
                  <a:pt x="0" y="92114"/>
                </a:lnTo>
                <a:cubicBezTo>
                  <a:pt x="0" y="92114"/>
                  <a:pt x="0" y="0"/>
                  <a:pt x="0" y="17"/>
                </a:cubicBezTo>
                <a:close/>
              </a:path>
            </a:pathLst>
          </a:custGeom>
          <a:gradFill>
            <a:gsLst>
              <a:gs pos="0">
                <a:srgbClr val="B5D5FF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17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427593" y="3102404"/>
            <a:ext cx="3993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2" hasCustomPrompt="1"/>
          </p:nvPr>
        </p:nvSpPr>
        <p:spPr>
          <a:xfrm>
            <a:off x="4430425" y="2103825"/>
            <a:ext cx="39936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4427475" y="3887049"/>
            <a:ext cx="39936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4"/>
          <p:cNvSpPr/>
          <p:nvPr/>
        </p:nvSpPr>
        <p:spPr>
          <a:xfrm flipH="1">
            <a:off x="-787948" y="326625"/>
            <a:ext cx="4827298" cy="4831218"/>
          </a:xfrm>
          <a:custGeom>
            <a:avLst/>
            <a:gdLst/>
            <a:ahLst/>
            <a:cxnLst/>
            <a:rect l="l" t="t" r="r" b="b"/>
            <a:pathLst>
              <a:path w="154870" h="164481" extrusionOk="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B5D5FF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 rot="10800000" flipH="1">
            <a:off x="5189763" y="2"/>
            <a:ext cx="3954231" cy="1859196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B5D5FF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lumns">
  <p:cSld name="CUSTOM_5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35" y="124"/>
            <a:ext cx="2446248" cy="1506414"/>
          </a:xfrm>
          <a:custGeom>
            <a:avLst/>
            <a:gdLst/>
            <a:ahLst/>
            <a:cxnLst/>
            <a:rect l="l" t="t" r="r" b="b"/>
            <a:pathLst>
              <a:path w="76326" h="47002" extrusionOk="0">
                <a:moveTo>
                  <a:pt x="0" y="46985"/>
                </a:moveTo>
                <a:cubicBezTo>
                  <a:pt x="5464" y="46834"/>
                  <a:pt x="14737" y="44228"/>
                  <a:pt x="19750" y="29574"/>
                </a:cubicBezTo>
                <a:cubicBezTo>
                  <a:pt x="27168" y="7920"/>
                  <a:pt x="53100" y="14620"/>
                  <a:pt x="53100" y="14620"/>
                </a:cubicBezTo>
                <a:cubicBezTo>
                  <a:pt x="53100" y="14620"/>
                  <a:pt x="76325" y="16057"/>
                  <a:pt x="71997" y="0"/>
                </a:cubicBezTo>
                <a:lnTo>
                  <a:pt x="0" y="0"/>
                </a:lnTo>
                <a:cubicBezTo>
                  <a:pt x="0" y="0"/>
                  <a:pt x="0" y="47001"/>
                  <a:pt x="0" y="46985"/>
                </a:cubicBezTo>
                <a:close/>
              </a:path>
            </a:pathLst>
          </a:custGeom>
          <a:gradFill>
            <a:gsLst>
              <a:gs pos="0">
                <a:srgbClr val="B5D5FF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7618737" y="124"/>
            <a:ext cx="1525163" cy="2402853"/>
          </a:xfrm>
          <a:custGeom>
            <a:avLst/>
            <a:gdLst/>
            <a:ahLst/>
            <a:cxnLst/>
            <a:rect l="l" t="t" r="r" b="b"/>
            <a:pathLst>
              <a:path w="47587" h="74972" extrusionOk="0">
                <a:moveTo>
                  <a:pt x="0" y="0"/>
                </a:moveTo>
                <a:cubicBezTo>
                  <a:pt x="150" y="5364"/>
                  <a:pt x="2790" y="14470"/>
                  <a:pt x="17644" y="19399"/>
                </a:cubicBezTo>
                <a:cubicBezTo>
                  <a:pt x="39583" y="26684"/>
                  <a:pt x="32799" y="52164"/>
                  <a:pt x="32799" y="52164"/>
                </a:cubicBezTo>
                <a:cubicBezTo>
                  <a:pt x="32799" y="52164"/>
                  <a:pt x="31329" y="74971"/>
                  <a:pt x="47586" y="70727"/>
                </a:cubicBezTo>
                <a:lnTo>
                  <a:pt x="47586" y="0"/>
                </a:lnTo>
                <a:cubicBezTo>
                  <a:pt x="47586" y="0"/>
                  <a:pt x="0" y="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B5D5FF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3206675" y="170880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2"/>
          </p:nvPr>
        </p:nvSpPr>
        <p:spPr>
          <a:xfrm>
            <a:off x="3206675" y="193822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3"/>
          </p:nvPr>
        </p:nvSpPr>
        <p:spPr>
          <a:xfrm>
            <a:off x="5739468" y="170880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4"/>
          </p:nvPr>
        </p:nvSpPr>
        <p:spPr>
          <a:xfrm>
            <a:off x="5739475" y="1938300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5"/>
          </p:nvPr>
        </p:nvSpPr>
        <p:spPr>
          <a:xfrm>
            <a:off x="6879087" y="343005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6"/>
          </p:nvPr>
        </p:nvSpPr>
        <p:spPr>
          <a:xfrm>
            <a:off x="6879076" y="365957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7"/>
          </p:nvPr>
        </p:nvSpPr>
        <p:spPr>
          <a:xfrm>
            <a:off x="4472556" y="343005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8"/>
          </p:nvPr>
        </p:nvSpPr>
        <p:spPr>
          <a:xfrm>
            <a:off x="4472552" y="365957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9"/>
          </p:nvPr>
        </p:nvSpPr>
        <p:spPr>
          <a:xfrm>
            <a:off x="2067072" y="343005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13"/>
          </p:nvPr>
        </p:nvSpPr>
        <p:spPr>
          <a:xfrm>
            <a:off x="2067075" y="365957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 idx="14" hasCustomPrompt="1"/>
          </p:nvPr>
        </p:nvSpPr>
        <p:spPr>
          <a:xfrm>
            <a:off x="2012325" y="200342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 idx="15" hasCustomPrompt="1"/>
          </p:nvPr>
        </p:nvSpPr>
        <p:spPr>
          <a:xfrm>
            <a:off x="4545124" y="200342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 idx="16" hasCustomPrompt="1"/>
          </p:nvPr>
        </p:nvSpPr>
        <p:spPr>
          <a:xfrm>
            <a:off x="5684726" y="372467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 idx="17" hasCustomPrompt="1"/>
          </p:nvPr>
        </p:nvSpPr>
        <p:spPr>
          <a:xfrm>
            <a:off x="3278200" y="372467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 idx="18" hasCustomPrompt="1"/>
          </p:nvPr>
        </p:nvSpPr>
        <p:spPr>
          <a:xfrm>
            <a:off x="872625" y="372467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4" r:id="rId9"/>
    <p:sldLayoutId id="2147483675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abcd.care/sites/abcd.care/files/CSII_DTN_FINAL%20210218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ctrTitle"/>
          </p:nvPr>
        </p:nvSpPr>
        <p:spPr>
          <a:xfrm>
            <a:off x="4114800" y="443"/>
            <a:ext cx="4385350" cy="3419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l-GR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ΑΝΤΛΙΑ ΙΝΣΟΥΛΙΝΗΣ</a:t>
            </a:r>
            <a:r>
              <a:rPr lang="el-CY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Ο ΡΟΛΟΣ ΤΟΥ ΕΞΕΙΔΙΚΕΥΜΕΝΟΥ ΝΟΣΗΛΕΥΤΗ</a:t>
            </a:r>
            <a:endParaRPr sz="28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3" name="Google Shape;263;p35"/>
          <p:cNvSpPr txBox="1">
            <a:spLocks noGrp="1"/>
          </p:cNvSpPr>
          <p:nvPr>
            <p:ph type="subTitle" idx="1"/>
          </p:nvPr>
        </p:nvSpPr>
        <p:spPr>
          <a:xfrm>
            <a:off x="5572652" y="2800350"/>
            <a:ext cx="3124200" cy="2057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l-GR" sz="1200" b="1" dirty="0" err="1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Ελεάνα</a:t>
            </a:r>
            <a:r>
              <a:rPr lang="el-GR" sz="12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 Πιπερίδου </a:t>
            </a:r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 BSc, MSc, RN, DSN</a:t>
            </a:r>
            <a:endParaRPr lang="el-GR" sz="1200" b="1" dirty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en-US" sz="1200" b="1" dirty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el-GR" sz="12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Διαβητολογική Κλινική / </a:t>
            </a:r>
            <a:r>
              <a:rPr lang="el-GR" sz="1200" b="1" dirty="0" err="1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Καρδιομεταβολικό</a:t>
            </a:r>
            <a:r>
              <a:rPr lang="el-GR" sz="12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 Ιατρείο (Σακχαρώδη Διαβήτη-Υπέρτασης-</a:t>
            </a:r>
            <a:r>
              <a:rPr lang="el-GR" sz="1200" b="1" dirty="0" err="1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Δυσλιπιδαιμίας</a:t>
            </a:r>
            <a:r>
              <a:rPr lang="el-GR" sz="12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)</a:t>
            </a:r>
          </a:p>
          <a:p>
            <a:pPr marL="0" indent="0">
              <a:lnSpc>
                <a:spcPct val="150000"/>
              </a:lnSpc>
            </a:pPr>
            <a:endParaRPr lang="el-GR" sz="1200" b="1" dirty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el-GR" sz="12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Γενικό Νοσοκομείο Λευκωσίας</a:t>
            </a:r>
          </a:p>
          <a:p>
            <a:pPr marL="0" indent="0">
              <a:lnSpc>
                <a:spcPct val="150000"/>
              </a:lnSpc>
            </a:pPr>
            <a:endParaRPr lang="en-US" sz="1200" b="1" dirty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en-US" sz="1400" b="1" dirty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14" y="1700262"/>
            <a:ext cx="1903986" cy="2808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775" y="1759884"/>
            <a:ext cx="2460914" cy="291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047750"/>
            <a:ext cx="8649793" cy="3456024"/>
          </a:xfrm>
        </p:spPr>
        <p:txBody>
          <a:bodyPr/>
          <a:lstStyle/>
          <a:p>
            <a:pPr>
              <a:buClr>
                <a:schemeClr val="accent5">
                  <a:lumMod val="10000"/>
                </a:schemeClr>
              </a:buClr>
              <a:buSzPct val="100000"/>
            </a:pPr>
            <a: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εξειδικευμένος νοσηλευτής:</a:t>
            </a: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Προετοιμάζει το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άτομο με ρεαλιστικές προσδοκίες και απομυθοποιεί την τεχνολογία</a:t>
            </a:r>
            <a:br>
              <a:rPr lang="en-US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Ενθαρρύνει το άτομο για αυτοδιαχείριση και δίνει θετική ανατροφοδότηση για επιτυχίες</a:t>
            </a: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Δίνει ξεκάθαρες οδηγίες για την επίλυση τεχνικών ζητημάτων (24ωρη δυνατότητα επικοινωνίας)</a:t>
            </a: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Ταυτόχρονη εκπαίδευση οικείων για μείωση του άγχους</a:t>
            </a:r>
            <a:br>
              <a:rPr lang="en-US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Ενθαρρύνει το άτομο για υγιεινή διατροφή και σωματική άσκηση χωρίς φόβο</a:t>
            </a: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 υπογλυκαιμία</a:t>
            </a: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Σύσταση για στήριξη από ψυχολόγο εάν απαιτείται</a:t>
            </a: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609600" y="438150"/>
            <a:ext cx="6019800" cy="609600"/>
          </a:xfrm>
        </p:spPr>
        <p:txBody>
          <a:bodyPr/>
          <a:lstStyle/>
          <a:p>
            <a:pPr algn="ctr"/>
            <a:r>
              <a:rPr lang="el-CY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ΨΥΧΟΛΟΓΙΚΗ ΥΠΟΣΤΗΡΙΞΗ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333750"/>
            <a:ext cx="1585097" cy="1676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5992"/>
            <a:ext cx="966155" cy="771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152" y="138139"/>
            <a:ext cx="1027145" cy="90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6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57150"/>
            <a:ext cx="5006400" cy="615600"/>
          </a:xfrm>
        </p:spPr>
        <p:txBody>
          <a:bodyPr/>
          <a:lstStyle/>
          <a:p>
            <a:pPr marL="114300" lvl="0" indent="0" algn="ctr">
              <a:buClr>
                <a:srgbClr val="4A86E8"/>
              </a:buClr>
              <a:buNone/>
            </a:pPr>
            <a:r>
              <a:rPr lang="el-CY" sz="3600" b="1" dirty="0">
                <a:solidFill>
                  <a:srgbClr val="4A86E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ΣΥΜΠΕΡΑΣΜΑΤΑ</a:t>
            </a:r>
            <a:endParaRPr lang="el-GR" sz="3600" b="1" dirty="0">
              <a:solidFill>
                <a:srgbClr val="4A86E8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 algn="ctr">
              <a:buClr>
                <a:srgbClr val="4A86E8"/>
              </a:buClr>
              <a:buNone/>
            </a:pPr>
            <a:endParaRPr lang="en-US" sz="2000" b="1" dirty="0">
              <a:solidFill>
                <a:srgbClr val="4A86E8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09600" y="819150"/>
            <a:ext cx="6145328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114300" indent="0" algn="l">
              <a:buNone/>
            </a:pPr>
            <a:endParaRPr lang="el-CY" sz="1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l">
              <a:buNone/>
            </a:pPr>
            <a:r>
              <a:rPr lang="el-GR" sz="1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αντλία ινσουλίνης αποτελεί σημαντικό τεχνολογικό επίτευγμα που βελτιώνει την ποιότητα ζωής και τον </a:t>
            </a:r>
            <a:r>
              <a:rPr lang="el-GR" sz="1800" b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γλυκαιμικό</a:t>
            </a:r>
            <a:r>
              <a:rPr lang="el-GR" sz="1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έλεγχο. </a:t>
            </a:r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l">
              <a:buNone/>
            </a:pPr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l">
              <a:buNone/>
            </a:pPr>
            <a:r>
              <a:rPr lang="el-GR" sz="1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εξειδικευμένος νοσηλευτής έχει καθοριστικό ρόλο στην εκπαίδευση, ασφάλεια, συνεχή παρακολούθηση και υποστήριξη των ασθενών, συμβάλλοντας στην επιτυχημένη χρήση της αντλίας και στη μακροπρόθεσμη ρύθμιση του διαβήτη.</a:t>
            </a:r>
            <a:endParaRPr lang="el-GR" sz="1800" b="1" dirty="0">
              <a:solidFill>
                <a:srgbClr val="EEEEEE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l">
              <a:buNone/>
            </a:pPr>
            <a:r>
              <a:rPr lang="el-GR" sz="1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13970"/>
            <a:ext cx="1225402" cy="1036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629" y="2206040"/>
            <a:ext cx="1480291" cy="292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90550"/>
            <a:ext cx="2209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09550"/>
            <a:ext cx="2590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181350"/>
            <a:ext cx="2743200" cy="1755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4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66750"/>
            <a:ext cx="2786113" cy="3901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85750"/>
            <a:ext cx="2515618" cy="3520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33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65"/>
          <p:cNvSpPr txBox="1">
            <a:spLocks noGrp="1"/>
          </p:cNvSpPr>
          <p:nvPr>
            <p:ph type="title"/>
          </p:nvPr>
        </p:nvSpPr>
        <p:spPr>
          <a:xfrm>
            <a:off x="807300" y="36195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ΕΥΧΑΡΙΣΤΩ</a:t>
            </a:r>
            <a:endParaRPr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88" name="Google Shape;1888;p65"/>
          <p:cNvCxnSpPr/>
          <p:nvPr/>
        </p:nvCxnSpPr>
        <p:spPr>
          <a:xfrm>
            <a:off x="-304800" y="4705350"/>
            <a:ext cx="9928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00150"/>
            <a:ext cx="2743200" cy="323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48"/>
          <p:cNvSpPr txBox="1">
            <a:spLocks noGrp="1"/>
          </p:cNvSpPr>
          <p:nvPr>
            <p:ph type="title"/>
          </p:nvPr>
        </p:nvSpPr>
        <p:spPr>
          <a:xfrm>
            <a:off x="914400" y="971550"/>
            <a:ext cx="6705600" cy="3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SzPct val="107000"/>
            </a:pPr>
            <a:br>
              <a:rPr lang="en-US" sz="1600" dirty="0">
                <a:solidFill>
                  <a:schemeClr val="accent5">
                    <a:lumMod val="10000"/>
                  </a:schemeClr>
                </a:solidFill>
              </a:rPr>
            </a:br>
            <a:endParaRPr sz="16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5" name="Google Shape;1165;p48"/>
          <p:cNvSpPr txBox="1">
            <a:spLocks noGrp="1"/>
          </p:cNvSpPr>
          <p:nvPr>
            <p:ph type="title" idx="2"/>
          </p:nvPr>
        </p:nvSpPr>
        <p:spPr>
          <a:xfrm>
            <a:off x="2998998" y="133350"/>
            <a:ext cx="565875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ΒΙΒΛΙΟΓΡΑΦΙΑ</a:t>
            </a:r>
            <a:endParaRPr sz="32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914400" y="838200"/>
            <a:ext cx="7391400" cy="409575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Umpierrez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GE,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Klonoff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DC. Diabetes technology update: use of insulin pumps and continuous glucose monitoring in the hospital. Diabetes Care 2018;41(8): 1579–89.</a:t>
            </a: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Pickup, J. C. Insulin-pump therapy for type 1 diabetes mellitus. New England Journal of Medicine</a:t>
            </a:r>
            <a:r>
              <a:rPr lang="el-CY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2012;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366</a:t>
            </a:r>
            <a:r>
              <a:rPr lang="el-CY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1616–1624.</a:t>
            </a:r>
            <a:endParaRPr lang="el-CY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l-CY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Bergenstal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 M. et al. (2021). Safety of hybrid closed-loop systems in type 1 diabetes. Nature Medicine</a:t>
            </a:r>
            <a:r>
              <a:rPr lang="el-CY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2021;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l-CY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107–113.</a:t>
            </a:r>
            <a:endParaRPr lang="el-CY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l-CY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 Association of Diabetes Care &amp; Education Specialists (ADCES).Role of the Diabetes Care and Education Specialist in Insulin Pump Therapy (2020).</a:t>
            </a:r>
            <a:endParaRPr lang="el-CY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l-CY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Siminerio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L. et al. (2019). Diabetes self-management education &amp; support: role of nurses. Diabetes Educator</a:t>
            </a:r>
            <a:r>
              <a:rPr lang="el-CY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2019;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45(4)</a:t>
            </a:r>
            <a:r>
              <a:rPr lang="el-CY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336–349.</a:t>
            </a:r>
            <a:endParaRPr lang="el-CY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l-CY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 Diabetes Association (ADA). Standards of Medical Care in Diabetes 2024–2025.</a:t>
            </a:r>
            <a:endParaRPr lang="el-CY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l-CY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Díaz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-Balzac, C.A. Continuous Subcutaneous Insulin Infusions: Closing the Loop, The Journal of Clinical Endocrinology &amp; Metabolism 2023;108(5): 1019–1034.</a:t>
            </a: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l-CY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l-CY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l-CY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l-CY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" lvl="0" indent="0">
              <a:buClr>
                <a:srgbClr val="F93B7F"/>
              </a:buClr>
              <a:buNone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" lvl="0" indent="0">
              <a:buClr>
                <a:srgbClr val="F93B7F"/>
              </a:buClr>
              <a:buNone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" lvl="0" indent="0">
              <a:buClr>
                <a:srgbClr val="F93B7F"/>
              </a:buClr>
              <a:buNone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93B7F"/>
              </a:buClr>
              <a:buSzPct val="80000"/>
              <a:buFont typeface="+mj-lt"/>
              <a:buAutoNum type="arabicPeriod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93B7F"/>
              </a:buClr>
              <a:buSzPct val="80000"/>
              <a:buFont typeface="+mj-lt"/>
              <a:buAutoNum type="arabicPeriod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93B7F"/>
              </a:buClr>
              <a:buSzPct val="80000"/>
              <a:buFont typeface="+mj-lt"/>
              <a:buAutoNum type="arabicPeriod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93B7F"/>
              </a:buClr>
              <a:buSzPct val="80000"/>
              <a:buFont typeface="+mj-lt"/>
              <a:buAutoNum type="arabicPeriod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4" y="133350"/>
            <a:ext cx="1614031" cy="82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65;p48"/>
          <p:cNvSpPr txBox="1">
            <a:spLocks noGrp="1"/>
          </p:cNvSpPr>
          <p:nvPr>
            <p:ph type="title" idx="2"/>
          </p:nvPr>
        </p:nvSpPr>
        <p:spPr>
          <a:xfrm>
            <a:off x="2998998" y="133350"/>
            <a:ext cx="565875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ΒΙΒΛΙΟΓΡΑΦΙΑ</a:t>
            </a:r>
            <a:endParaRPr sz="32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38200" y="438150"/>
            <a:ext cx="7391400" cy="409575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0926" lvl="0" indent="-514350">
              <a:buClr>
                <a:srgbClr val="F93B7F"/>
              </a:buClr>
              <a:buFont typeface="+mj-lt"/>
              <a:buAutoNum type="arabicPeriod" startAt="7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" lvl="0" indent="0" algn="just">
              <a:buClr>
                <a:srgbClr val="F93B7F"/>
              </a:buClr>
              <a:buNone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 algn="just">
              <a:buClr>
                <a:srgbClr val="F93B7F"/>
              </a:buClr>
              <a:buFont typeface="+mj-lt"/>
              <a:buAutoNum type="arabicPeriod" startAt="9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 algn="just">
              <a:buClr>
                <a:srgbClr val="F93B7F"/>
              </a:buClr>
              <a:buFont typeface="+mj-lt"/>
              <a:buAutoNum type="arabicPeriod" startAt="8"/>
            </a:pP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DTN UK, 2018. Best practice guide: Continuous subcutaneous insulin infusion (CSII): a clinical guide for adult diabetes services. DTN UK. Available from: 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https://abcd.care/sites/abcd.care/files/CSII_DTN_FINAL%20210218.pdf</a:t>
            </a: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 algn="just">
              <a:buClr>
                <a:srgbClr val="F93B7F"/>
              </a:buClr>
              <a:buFont typeface="+mj-lt"/>
              <a:buAutoNum type="arabicPeriod" startAt="8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 algn="just">
              <a:buClr>
                <a:srgbClr val="F93B7F"/>
              </a:buClr>
              <a:buFont typeface="+mj-lt"/>
              <a:buAutoNum type="arabicPeriod" startAt="8"/>
            </a:pP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March, C.A., et al. Hybrid Closed-Loop Insulin Therapy from Diagnosis for All Type 1 Diabetes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Paediatric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Patients: Experience and Implementation, Journal of Diabetes Nursing 2025;29: 380-389.</a:t>
            </a:r>
          </a:p>
          <a:p>
            <a:pPr marL="550926" lvl="0" indent="-514350" algn="just">
              <a:buClr>
                <a:srgbClr val="F93B7F"/>
              </a:buClr>
              <a:buFont typeface="+mj-lt"/>
              <a:buAutoNum type="arabicPeriod" startAt="8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 algn="just">
              <a:buClr>
                <a:srgbClr val="F93B7F"/>
              </a:buClr>
              <a:buFont typeface="+mj-lt"/>
              <a:buAutoNum type="arabicPeriod" startAt="8"/>
            </a:pP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Singh, S. Patch pumps: what are the advantages for people with diabetes? Journal of Diabetes Medication &amp; Care 2022;5(4): 67–69.</a:t>
            </a:r>
          </a:p>
          <a:p>
            <a:pPr marL="550926" lvl="0" indent="-514350" algn="just">
              <a:buClr>
                <a:srgbClr val="F93B7F"/>
              </a:buClr>
              <a:buFont typeface="+mj-lt"/>
              <a:buAutoNum type="arabicPeriod" startAt="8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 algn="just">
              <a:buClr>
                <a:srgbClr val="F93B7F"/>
              </a:buClr>
              <a:buFont typeface="+mj-lt"/>
              <a:buAutoNum type="arabicPeriod" startAt="8"/>
            </a:pP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Broughton, J. et al. Experience of people with diabetes treated with insulin delivery systems in France: comparative analysis of MDI, tubeless pumps, tubed pumps and hybrid closed loops. Diabetes Therapy 2024; 16: 289–306.</a:t>
            </a:r>
          </a:p>
          <a:p>
            <a:pPr marL="36576" lvl="0" indent="0" algn="just">
              <a:buClr>
                <a:srgbClr val="F93B7F"/>
              </a:buClr>
              <a:buNone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 algn="just">
              <a:buClr>
                <a:srgbClr val="F93B7F"/>
              </a:buClr>
              <a:buFont typeface="+mj-lt"/>
              <a:buAutoNum type="arabicPeriod" startAt="9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 algn="just">
              <a:buClr>
                <a:srgbClr val="F93B7F"/>
              </a:buClr>
              <a:buFont typeface="+mj-lt"/>
              <a:buAutoNum type="arabicPeriod" startAt="9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" lvl="0" indent="0" algn="just">
              <a:buClr>
                <a:srgbClr val="F93B7F"/>
              </a:buClr>
              <a:buNone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" lvl="0" indent="0" algn="just">
              <a:buClr>
                <a:srgbClr val="F93B7F"/>
              </a:buClr>
              <a:buNone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 algn="just">
              <a:buClr>
                <a:srgbClr val="F93B7F"/>
              </a:buClr>
              <a:buFont typeface="+mj-lt"/>
              <a:buAutoNum type="arabicPeriod" startAt="7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 algn="just">
              <a:buClr>
                <a:srgbClr val="F93B7F"/>
              </a:buClr>
              <a:buFont typeface="+mj-lt"/>
              <a:buAutoNum type="arabicPeriod" startAt="7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 algn="just">
              <a:buClr>
                <a:srgbClr val="F93B7F"/>
              </a:buClr>
              <a:buFont typeface="+mj-lt"/>
              <a:buAutoNum type="arabicPeriod" startAt="7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 algn="just">
              <a:buClr>
                <a:srgbClr val="F93B7F"/>
              </a:buClr>
              <a:buFont typeface="+mj-lt"/>
              <a:buAutoNum type="arabicPeriod" startAt="7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 algn="just">
              <a:buClr>
                <a:srgbClr val="F93B7F"/>
              </a:buClr>
              <a:buFont typeface="+mj-lt"/>
              <a:buAutoNum type="arabicPeriod" startAt="7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 startAt="7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" lvl="0" indent="0">
              <a:buClr>
                <a:srgbClr val="F93B7F"/>
              </a:buClr>
              <a:buNone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lvl="0" indent="-514350">
              <a:buClr>
                <a:srgbClr val="F93B7F"/>
              </a:buClr>
              <a:buFont typeface="+mj-lt"/>
              <a:buAutoNum type="arabicPeriod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" lvl="0" indent="0">
              <a:buClr>
                <a:srgbClr val="F93B7F"/>
              </a:buClr>
              <a:buNone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93B7F"/>
              </a:buClr>
              <a:buSzPct val="80000"/>
              <a:buFont typeface="+mj-lt"/>
              <a:buAutoNum type="arabicPeriod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93B7F"/>
              </a:buClr>
              <a:buSzPct val="80000"/>
              <a:buFont typeface="+mj-lt"/>
              <a:buAutoNum type="arabicPeriod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93B7F"/>
              </a:buClr>
              <a:buSzPct val="80000"/>
              <a:buFont typeface="+mj-lt"/>
              <a:buAutoNum type="arabicPeriod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93B7F"/>
              </a:buClr>
              <a:buSzPct val="80000"/>
              <a:buFont typeface="+mj-lt"/>
              <a:buAutoNum type="arabicPeriod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9" y="133350"/>
            <a:ext cx="1647062" cy="83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35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85750"/>
            <a:ext cx="7924800" cy="638244"/>
          </a:xfrm>
        </p:spPr>
        <p:txBody>
          <a:bodyPr/>
          <a:lstStyle/>
          <a:p>
            <a:r>
              <a:rPr lang="el-GR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ΑΝΤΛΙΑΣ ΙΝΣΟΥΛΙΝΗΣ</a:t>
            </a:r>
            <a:endParaRPr lang="en-US" sz="36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23994"/>
            <a:ext cx="6324600" cy="340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CY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ΑΣΥΡΜΑΤΗ </a:t>
            </a:r>
            <a:r>
              <a:rPr lang="el-GR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ΑΝΤΛΙΑΣ ΙΝΣΟΥΛΙΝΗΣ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55" y="1047750"/>
            <a:ext cx="7423890" cy="2794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55" y="3858940"/>
            <a:ext cx="7423890" cy="11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9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1950"/>
            <a:ext cx="7704000" cy="498450"/>
          </a:xfrm>
        </p:spPr>
        <p:txBody>
          <a:bodyPr/>
          <a:lstStyle/>
          <a:p>
            <a:pPr lvl="0"/>
            <a:br>
              <a:rPr lang="el-GR" sz="2400" b="1" dirty="0">
                <a:solidFill>
                  <a:srgbClr val="4A86E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b="1" dirty="0">
                <a:solidFill>
                  <a:srgbClr val="4A86E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ΛΕΙΤΟΥΡΓΙΑ ΑΝΤΛΙΑΣ ΙΝΣΟΥΛΙΝΗΣ</a:t>
            </a:r>
            <a:br>
              <a:rPr lang="en-US" sz="2400" dirty="0">
                <a:solidFill>
                  <a:srgbClr val="4A86E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71600" y="1047750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Η αντλία χορηγεί ινσουλίνη στο άτομο με δύο τρόπους:</a:t>
            </a: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</a:br>
            <a:br>
              <a:rPr lang="en-US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l-GR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Βασικός ρυθμός </a:t>
            </a:r>
            <a: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Basal rate</a:t>
            </a:r>
            <a: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)</a:t>
            </a:r>
            <a:r>
              <a:rPr lang="el-GR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: καλύπτει τις ανάγκες του ατόμου σε ινσουλίνη υπό βασικές συνθήκες ενώ μπορούν να προγραμματιστούν διαφορετικοί ρυθμοί έγχυσης της βασικής ινσουλίνης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,</a:t>
            </a:r>
            <a:r>
              <a:rPr lang="el-GR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 καθ’ όλο το 24ωρο</a:t>
            </a:r>
            <a:br>
              <a:rPr lang="el-GR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</a:br>
            <a:br>
              <a:rPr lang="el-GR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l-GR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Δόση-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Bolus</a:t>
            </a:r>
            <a:r>
              <a:rPr lang="el-GR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bolus dose</a:t>
            </a:r>
            <a: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)</a:t>
            </a:r>
            <a:r>
              <a:rPr lang="el-GR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: χορήγηση εφάπαξ δόσεων ινσουλίνης </a:t>
            </a:r>
            <a:r>
              <a:rPr lang="el-GR" sz="1600" dirty="0" err="1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προγευματικά</a:t>
            </a:r>
            <a:r>
              <a:rPr lang="el-GR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 σύμφωνα με την ποσότητα υδατανθράκων που θα καταναλωθούν (</a:t>
            </a:r>
            <a:r>
              <a:rPr lang="el-GR" sz="1600" dirty="0" err="1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προγευματικό</a:t>
            </a:r>
            <a:r>
              <a:rPr lang="el-GR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bolus)</a:t>
            </a:r>
            <a:r>
              <a:rPr lang="el-GR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 και διορθωτικές χορηγήσεις ινσουλίνης σε αυξημένες τιμές σακχάρου (διορθωτικό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bolus)</a:t>
            </a:r>
            <a:br>
              <a:rPr lang="el-GR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</a:br>
            <a:br>
              <a:rPr lang="en-U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786383"/>
            <a:ext cx="2534312" cy="130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BETTER SLE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193" y="3409950"/>
            <a:ext cx="2530327" cy="1304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814680"/>
            <a:ext cx="7704000" cy="45719"/>
          </a:xfrm>
        </p:spPr>
        <p:txBody>
          <a:bodyPr/>
          <a:lstStyle/>
          <a:p>
            <a:r>
              <a:rPr lang="el-GR" sz="2800" b="1" dirty="0">
                <a:solidFill>
                  <a:srgbClr val="4A86E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ΣΥΣΤΗΜΑ ΣΥΝΕΧΟΥΣ ΚΑΤΑΓΡΑΦΗΣ ΓΛΥΚΟΖΗΣ</a:t>
            </a:r>
            <a:r>
              <a:rPr lang="el-CY" sz="2800" b="1" dirty="0">
                <a:solidFill>
                  <a:srgbClr val="4A86E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ΚΛΕΙΣΤΟ ΚΥΚΛΩΜΑ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72204"/>
            <a:ext cx="3865199" cy="38712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482534"/>
            <a:ext cx="320067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6"/>
          <p:cNvSpPr txBox="1">
            <a:spLocks noGrp="1"/>
          </p:cNvSpPr>
          <p:nvPr>
            <p:ph type="title"/>
          </p:nvPr>
        </p:nvSpPr>
        <p:spPr>
          <a:xfrm>
            <a:off x="762000" y="742950"/>
            <a:ext cx="7738200" cy="346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CY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ΑΝΤΛΙΑ ΙΝΣΟΥΛΙΝΗΣ ΚΑΙ Ο ΡΟΛΟΣ ΤΟΥ ΕΞΕΙΔΙΚΕΥΜΕΝΟΥ ΝΟΣΗΛΕΥΤΗ</a:t>
            </a:r>
            <a:br>
              <a:rPr lang="el-GR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398;p36"/>
          <p:cNvSpPr txBox="1">
            <a:spLocks/>
          </p:cNvSpPr>
          <p:nvPr/>
        </p:nvSpPr>
        <p:spPr>
          <a:xfrm>
            <a:off x="493001" y="1657350"/>
            <a:ext cx="7417502" cy="226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pPr algn="l">
              <a:buClr>
                <a:schemeClr val="tx1"/>
              </a:buClr>
              <a:buSzPct val="100000"/>
            </a:pPr>
            <a:endParaRPr lang="el-GR" sz="1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tx1"/>
              </a:buClr>
              <a:buSzPct val="100000"/>
            </a:pPr>
            <a:endParaRPr lang="el-CY" sz="1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l-CY" sz="1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tx1"/>
              </a:buClr>
              <a:buSzPct val="100000"/>
            </a:pPr>
            <a:endParaRPr lang="el-GR" sz="1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CY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εξειδικευμένος νοσηλευτής παίζει καθοριστικό ρόλο στην εκπαίδευση, παρακολούθηση και υποστήριξη του ατόμου και της οικογένειας του</a:t>
            </a:r>
            <a:endParaRPr lang="el-GR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l-GR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εκπαίδευση των ατόμων παρέχεται από την κατάλληλα εκπαιδευμένη διεπιστημονική ομάδα </a:t>
            </a:r>
            <a:endParaRPr lang="el-CY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tx1"/>
              </a:buClr>
              <a:buSzPct val="100000"/>
            </a:pPr>
            <a:endParaRPr lang="el-CY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CY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νοσηλευτής </a:t>
            </a:r>
            <a:r>
              <a:rPr lang="el-G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αξιολογεί τους υποψήφιους χρήστες αντλίας και αποφασίζει μαζί με την ομάδα διαβήτη για τα άτομα που θεωρούνται κατάλληλα και θα ωφεληθούν από αυτή τη θεραπεία</a:t>
            </a: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l-GR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l-GR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tx1"/>
              </a:buClr>
              <a:buSzPct val="1000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l-GR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942687"/>
            <a:ext cx="1935388" cy="2200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98;p36"/>
          <p:cNvSpPr txBox="1">
            <a:spLocks noGrp="1"/>
          </p:cNvSpPr>
          <p:nvPr>
            <p:ph type="title"/>
          </p:nvPr>
        </p:nvSpPr>
        <p:spPr>
          <a:xfrm>
            <a:off x="304800" y="394053"/>
            <a:ext cx="7738200" cy="346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CY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ΠΡΟΕΤΟΙΜΑΣΙΑ ΚΑΙ ΑΞΙΟΛΟΓΗΣΗ ΑΤΟΜΟΥ</a:t>
            </a:r>
            <a:br>
              <a:rPr lang="el-GR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47750"/>
            <a:ext cx="8649793" cy="3505200"/>
          </a:xfrm>
        </p:spPr>
        <p:txBody>
          <a:bodyPr/>
          <a:lstStyle/>
          <a:p>
            <a:pPr>
              <a:buClr>
                <a:schemeClr val="accent5">
                  <a:lumMod val="10000"/>
                </a:schemeClr>
              </a:buClr>
              <a:buSzPct val="100000"/>
            </a:pPr>
            <a:r>
              <a:rPr lang="el-CY" sz="24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7961" y="501655"/>
            <a:ext cx="7968799" cy="348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pPr algn="l"/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l-CY" sz="1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εξειδικευμένος νοσηλευτής:</a:t>
            </a:r>
          </a:p>
          <a:p>
            <a:pPr algn="l"/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CY" sz="1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Αξιολογεί τις ανάγκες και την καταλληλότητα του ατόμου και προετοιμάζει το πρόγραμμα εκπαίδευσης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sz="1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Ενημερώνει για τις διαθέσιμες αντλίες και </a:t>
            </a:r>
            <a:r>
              <a:rPr lang="el-CY" sz="1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τις </a:t>
            </a:r>
            <a:r>
              <a:rPr lang="el-GR" sz="1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λειτουργίες</a:t>
            </a:r>
            <a:r>
              <a:rPr lang="el-CY" sz="1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τους</a:t>
            </a:r>
          </a:p>
          <a:p>
            <a:pPr algn="l"/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sz="1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Εκτιμά τις γνώσεις του</a:t>
            </a:r>
            <a:r>
              <a:rPr lang="el-CY" sz="1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ατόμου</a:t>
            </a:r>
            <a:r>
              <a:rPr lang="el-GR" sz="1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για </a:t>
            </a:r>
            <a:r>
              <a:rPr lang="el-CY" sz="1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καταμέτρηση των υδατανθράκων και τη διαχείριση των γευμάτων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CY" sz="1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Εκτιμά την ψυχική ετοιμότητα του ατόμου για έναρξη της συγκεκριμένης θεραπείας</a:t>
            </a:r>
          </a:p>
          <a:p>
            <a:pPr algn="l"/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CY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GR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712" y="3879124"/>
            <a:ext cx="1497288" cy="126437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716" y="127046"/>
            <a:ext cx="107908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CY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ΕΚΠΑΙΔΕΥΤΙΚΕΣ ΠΑΡΕΜΒΑΣΕΙΣ ΕΞΕΙΔΙΚΕΥΜΕΝΟΥ ΝΟΣΗΛΕΥΤΗ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832" y="3105150"/>
            <a:ext cx="1332568" cy="187462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352550"/>
            <a:ext cx="8649793" cy="3505200"/>
          </a:xfrm>
        </p:spPr>
        <p:txBody>
          <a:bodyPr/>
          <a:lstStyle/>
          <a:p>
            <a:pPr>
              <a:buClr>
                <a:schemeClr val="accent5">
                  <a:lumMod val="10000"/>
                </a:schemeClr>
              </a:buClr>
              <a:buSzPct val="100000"/>
            </a:pP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398;p36"/>
          <p:cNvSpPr txBox="1">
            <a:spLocks/>
          </p:cNvSpPr>
          <p:nvPr/>
        </p:nvSpPr>
        <p:spPr>
          <a:xfrm>
            <a:off x="493000" y="860400"/>
            <a:ext cx="7660399" cy="306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l-GR" sz="1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l-CY" sz="1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l-CY" sz="1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l-CY" sz="1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tx1"/>
              </a:buClr>
              <a:buSzPct val="100000"/>
            </a:pPr>
            <a:endParaRPr lang="el-CY" sz="1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SzPct val="100000"/>
            </a:pPr>
            <a:endParaRPr lang="el-CY" sz="1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tx1"/>
              </a:buClr>
              <a:buSzPct val="100000"/>
            </a:pPr>
            <a:endParaRPr lang="el-CY" sz="1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tx1"/>
              </a:buClr>
              <a:buSzPct val="100000"/>
            </a:pPr>
            <a:endParaRPr lang="el-CY" sz="1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tx1"/>
              </a:buClr>
              <a:buSzPct val="100000"/>
            </a:pPr>
            <a:endParaRPr lang="el-CY" sz="1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tx1"/>
              </a:buClr>
              <a:buSzPct val="100000"/>
            </a:pPr>
            <a:endParaRPr lang="el-GR" sz="1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tx1"/>
              </a:buClr>
              <a:buSzPct val="100000"/>
            </a:pPr>
            <a:r>
              <a:rPr lang="el-G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CY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εξειδικευμένος νοσηλευτής εκπαιδεύει το άτομο για:</a:t>
            </a:r>
          </a:p>
          <a:p>
            <a:pPr algn="l">
              <a:buClr>
                <a:schemeClr val="tx1"/>
              </a:buClr>
              <a:buSzPct val="100000"/>
            </a:pPr>
            <a:endParaRPr lang="el-GR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CY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Χρήση και ρύθμιση της αντλίας</a:t>
            </a: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CY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Αλλαγή καθετήρα,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patch</a:t>
            </a:r>
            <a:r>
              <a:rPr lang="el-CY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σετ έγχυσης</a:t>
            </a: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CY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Καταμέτρηση και τον υπολογισμό των υδατανθράκων </a:t>
            </a: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CY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Αντιμετώπιση υπογλυκαιμίας / υπεργλυκαιμίας</a:t>
            </a: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CY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Σωστή υγιεινή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CY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πρόληψη λοιμώξεων και φροντίδα του δέρματος</a:t>
            </a: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Επιστροφή σε </a:t>
            </a:r>
            <a:r>
              <a:rPr lang="el-GR" sz="18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ινσουλινοθεραπεία</a:t>
            </a:r>
            <a:r>
              <a:rPr lang="el-G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πολλαπλών ενέσεων σε περίπτωση ανάγκης</a:t>
            </a:r>
            <a:r>
              <a:rPr lang="el-CY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ή δυσλειτουργίας της αντλίας</a:t>
            </a:r>
            <a:endParaRPr lang="el-GR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l-CY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l-CY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l-CY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tx1"/>
              </a:buClr>
              <a:buSzPct val="100000"/>
            </a:pPr>
            <a:endParaRPr lang="el-CY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l-GR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l-GR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tx1"/>
              </a:buClr>
              <a:buSzPct val="1000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l-GR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877689"/>
            <a:ext cx="1534391" cy="107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1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52550"/>
            <a:ext cx="8649793" cy="3505200"/>
          </a:xfrm>
        </p:spPr>
        <p:txBody>
          <a:bodyPr/>
          <a:lstStyle/>
          <a:p>
            <a:pPr>
              <a:buClr>
                <a:schemeClr val="accent5">
                  <a:lumMod val="10000"/>
                </a:schemeClr>
              </a:buClr>
              <a:buSzPct val="100000"/>
            </a:pPr>
            <a: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εξειδικευμένος νοσηλευτής παρακολουθεί:</a:t>
            </a: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Αναφορές από την αντλία και 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CGM</a:t>
            </a:r>
            <a: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TIR, TBR, TAR, HbA1c)</a:t>
            </a:r>
            <a:br>
              <a:rPr lang="en-US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Βασικούς ρυθμούς, λόγο ινσουλίνης / υδατανθράκων, ευαισθησία στην ινσουλίνη, χρόνο ενεργής ινσουλίνης, ειδοποιήσεις</a:t>
            </a: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Προσαρμογή ρυθμίσεων με βάση τη δραστηριότητα, άσκηση, κύηση, ασθένεια</a:t>
            </a: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Πρόληψη επιπλοκών</a:t>
            </a:r>
            <a: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CY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609600" y="438150"/>
            <a:ext cx="6019800" cy="609600"/>
          </a:xfrm>
        </p:spPr>
        <p:txBody>
          <a:bodyPr/>
          <a:lstStyle/>
          <a:p>
            <a:pPr algn="ctr"/>
            <a:r>
              <a:rPr lang="el-CY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ΚΛΙΝΙΚΗ ΠΑΡΑΚΟΛΟΥΘΗΣΗ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265767"/>
            <a:ext cx="2274005" cy="1908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1" y="2755715"/>
            <a:ext cx="35359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6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linical Case 06-2019">
  <a:themeElements>
    <a:clrScheme name="Simple Light">
      <a:dk1>
        <a:srgbClr val="4A86E8"/>
      </a:dk1>
      <a:lt1>
        <a:srgbClr val="FFFFFF"/>
      </a:lt1>
      <a:dk2>
        <a:srgbClr val="595959"/>
      </a:dk2>
      <a:lt2>
        <a:srgbClr val="EEEEEE"/>
      </a:lt2>
      <a:accent1>
        <a:srgbClr val="6D9EEB"/>
      </a:accent1>
      <a:accent2>
        <a:srgbClr val="F7A68E"/>
      </a:accent2>
      <a:accent3>
        <a:srgbClr val="0A2E4E"/>
      </a:accent3>
      <a:accent4>
        <a:srgbClr val="ED3024"/>
      </a:accent4>
      <a:accent5>
        <a:srgbClr val="D1D1D1"/>
      </a:accent5>
      <a:accent6>
        <a:srgbClr val="F3E0A0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918</Words>
  <Application>Microsoft Office PowerPoint</Application>
  <PresentationFormat>On-screen Show (16:9)</PresentationFormat>
  <Paragraphs>145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Hind</vt:lpstr>
      <vt:lpstr>Pompiere</vt:lpstr>
      <vt:lpstr>Roboto Condensed Light</vt:lpstr>
      <vt:lpstr>Wingdings</vt:lpstr>
      <vt:lpstr>Clinical Case 06-2019</vt:lpstr>
      <vt:lpstr>ΑΝΤΛΙΑ ΙΝΣΟΥΛΙΝΗΣ ΚΑΙ Ο ΡΟΛΟΣ ΤΟΥ ΕΞΕΙΔΙΚΕΥΜΕΝΟΥ ΝΟΣΗΛΕΥΤΗ</vt:lpstr>
      <vt:lpstr>ΑΝΤΛΙΑΣ ΙΝΣΟΥΛΙΝΗΣ</vt:lpstr>
      <vt:lpstr>ΑΣΥΡΜΑΤΗ ΑΝΤΛΙΑΣ ΙΝΣΟΥΛΙΝΗΣ</vt:lpstr>
      <vt:lpstr> ΛΕΙΤΟΥΡΓΙΑ ΑΝΤΛΙΑΣ ΙΝΣΟΥΛΙΝΗΣ </vt:lpstr>
      <vt:lpstr>ΣΥΣΤΗΜΑ ΣΥΝΕΧΟΥΣ ΚΑΤΑΓΡΑΦΗΣ ΓΛΥΚΟΖΗΣ ΚΑΙ ΚΛΕΙΣΤΟ ΚΥΚΛΩΜΑ</vt:lpstr>
      <vt:lpstr>ΑΝΤΛΙΑ ΙΝΣΟΥΛΙΝΗΣ ΚΑΙ Ο ΡΟΛΟΣ ΤΟΥ ΕΞΕΙΔΙΚΕΥΜΕΝΟΥ ΝΟΣΗΛΕΥΤΗ </vt:lpstr>
      <vt:lpstr>ΠΡΟΕΤΟΙΜΑΣΙΑ ΚΑΙ ΑΞΙΟΛΟΓΗΣΗ ΑΤΟΜΟΥ </vt:lpstr>
      <vt:lpstr>ΕΚΠΑΙΔΕΥΤΙΚΕΣ ΠΑΡΕΜΒΑΣΕΙΣ ΕΞΕΙΔΙΚΕΥΜΕΝΟΥ ΝΟΣΗΛΕΥΤΗ</vt:lpstr>
      <vt:lpstr>Ο εξειδικευμένος νοσηλευτής παρακολουθεί:  - Αναφορές από την αντλία και CGM (TIR, TBR, TAR, HbA1c)  - Βασικούς ρυθμούς, λόγο ινσουλίνης / υδατανθράκων, ευαισθησία στην ινσουλίνη, χρόνο ενεργής ινσουλίνης, ειδοποιήσεις  - Προσαρμογή ρυθμίσεων με βάση τη δραστηριότητα, άσκηση, κύηση, ασθένεια  - Πρόληψη επιπλοκών             -                </vt:lpstr>
      <vt:lpstr>Ο εξειδικευμένος νοσηλευτής:  - Προετοιμάζει το άτομο με ρεαλιστικές προσδοκίες και απομυθοποιεί την τεχνολογία  - Ενθαρρύνει το άτομο για αυτοδιαχείριση και δίνει θετική ανατροφοδότηση για επιτυχίες  - Δίνει ξεκάθαρες οδηγίες για την επίλυση τεχνικών ζητημάτων (24ωρη δυνατότητα επικοινωνίας)  - Ταυτόχρονη εκπαίδευση οικείων για μείωση του άγχους  - Ενθαρρύνει το άτομο για υγιεινή διατροφή και σωματική άσκηση χωρίς φόβο για υπογλυκαιμία  - Σύσταση για στήριξη από ψυχολόγο εάν απαιτείται                   </vt:lpstr>
      <vt:lpstr>PowerPoint Presentation</vt:lpstr>
      <vt:lpstr>PowerPoint Presentation</vt:lpstr>
      <vt:lpstr>PowerPoint Presentation</vt:lpstr>
      <vt:lpstr>ΕΥΧΑΡΙΣΤΩ</vt:lpstr>
      <vt:lpstr> </vt:lpstr>
      <vt:lpstr>ΒΙΒΛΙΟΓΡΑΦΙΑ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Case 06-2019</dc:title>
  <dc:creator>Eleana</dc:creator>
  <cp:lastModifiedBy>Eleana Piperidou</cp:lastModifiedBy>
  <cp:revision>241</cp:revision>
  <dcterms:modified xsi:type="dcterms:W3CDTF">2025-12-17T06:51:07Z</dcterms:modified>
</cp:coreProperties>
</file>